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layfair Display Bold" charset="1" panose="00000000000000000000"/>
      <p:regular r:id="rId26"/>
    </p:embeddedFont>
    <p:embeddedFont>
      <p:font typeface="Cy Grotesk Key Bold" charset="1" panose="00000800000000000000"/>
      <p:regular r:id="rId27"/>
    </p:embeddedFont>
    <p:embeddedFont>
      <p:font typeface="TT Hoves" charset="1" panose="02000003020000060003"/>
      <p:regular r:id="rId28"/>
    </p:embeddedFont>
    <p:embeddedFont>
      <p:font typeface="TT Hoves Bold" charset="1" panose="02000003020000060003"/>
      <p:regular r:id="rId29"/>
    </p:embeddedFont>
    <p:embeddedFont>
      <p:font typeface="Canva Sans Bold" charset="1" panose="020B08030305010401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0586">
            <a:off x="-2674450" y="798371"/>
            <a:ext cx="6731779" cy="4114800"/>
          </a:xfrm>
          <a:custGeom>
            <a:avLst/>
            <a:gdLst/>
            <a:ahLst/>
            <a:cxnLst/>
            <a:rect r="r" b="b" t="t" l="l"/>
            <a:pathLst>
              <a:path h="4114800" w="6731779">
                <a:moveTo>
                  <a:pt x="0" y="0"/>
                </a:moveTo>
                <a:lnTo>
                  <a:pt x="6731779" y="0"/>
                </a:lnTo>
                <a:lnTo>
                  <a:pt x="67317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6917">
            <a:off x="14192029" y="5725461"/>
            <a:ext cx="5453480" cy="3585663"/>
          </a:xfrm>
          <a:custGeom>
            <a:avLst/>
            <a:gdLst/>
            <a:ahLst/>
            <a:cxnLst/>
            <a:rect r="r" b="b" t="t" l="l"/>
            <a:pathLst>
              <a:path h="3585663" w="5453480">
                <a:moveTo>
                  <a:pt x="0" y="0"/>
                </a:moveTo>
                <a:lnTo>
                  <a:pt x="5453480" y="0"/>
                </a:lnTo>
                <a:lnTo>
                  <a:pt x="5453480" y="3585664"/>
                </a:lnTo>
                <a:lnTo>
                  <a:pt x="0" y="3585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754">
            <a:off x="1206432" y="6577802"/>
            <a:ext cx="2456159" cy="2509485"/>
          </a:xfrm>
          <a:custGeom>
            <a:avLst/>
            <a:gdLst/>
            <a:ahLst/>
            <a:cxnLst/>
            <a:rect r="r" b="b" t="t" l="l"/>
            <a:pathLst>
              <a:path h="2509485" w="2456159">
                <a:moveTo>
                  <a:pt x="0" y="0"/>
                </a:moveTo>
                <a:lnTo>
                  <a:pt x="2456159" y="0"/>
                </a:lnTo>
                <a:lnTo>
                  <a:pt x="2456159" y="2509485"/>
                </a:lnTo>
                <a:lnTo>
                  <a:pt x="0" y="2509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15661" y="7451618"/>
            <a:ext cx="3668743" cy="118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layfair Display Bold"/>
              </a:rPr>
              <a:t>By Malita Lewis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layfair Display Bold"/>
              </a:rPr>
              <a:t>(TYBCA)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2723" y="1781258"/>
            <a:ext cx="12168918" cy="160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5"/>
              </a:lnSpc>
            </a:pPr>
            <a:r>
              <a:rPr lang="en-US" sz="10621">
                <a:solidFill>
                  <a:srgbClr val="542BBB"/>
                </a:solidFill>
                <a:latin typeface="Cy Grotesk Key Bold"/>
              </a:rPr>
              <a:t>SummarEase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9850" y="3800491"/>
            <a:ext cx="12168918" cy="134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8821">
                <a:solidFill>
                  <a:srgbClr val="E3613D"/>
                </a:solidFill>
                <a:latin typeface="Cy Grotesk Key Bold"/>
              </a:rPr>
              <a:t>A Text Summarizer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542BBB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76798" y="3333171"/>
            <a:ext cx="7518730" cy="6596358"/>
          </a:xfrm>
          <a:custGeom>
            <a:avLst/>
            <a:gdLst/>
            <a:ahLst/>
            <a:cxnLst/>
            <a:rect r="r" b="b" t="t" l="l"/>
            <a:pathLst>
              <a:path h="6596358" w="7518730">
                <a:moveTo>
                  <a:pt x="0" y="0"/>
                </a:moveTo>
                <a:lnTo>
                  <a:pt x="7518729" y="0"/>
                </a:lnTo>
                <a:lnTo>
                  <a:pt x="7518729" y="6596358"/>
                </a:lnTo>
                <a:lnTo>
                  <a:pt x="0" y="6596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7323" y="1469581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F9F5E7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543" y="2641608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Sequence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F9F5E7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49545" y="3582654"/>
            <a:ext cx="7576273" cy="6223673"/>
          </a:xfrm>
          <a:custGeom>
            <a:avLst/>
            <a:gdLst/>
            <a:ahLst/>
            <a:cxnLst/>
            <a:rect r="r" b="b" t="t" l="l"/>
            <a:pathLst>
              <a:path h="6223673" w="7576273">
                <a:moveTo>
                  <a:pt x="0" y="0"/>
                </a:moveTo>
                <a:lnTo>
                  <a:pt x="7576273" y="0"/>
                </a:lnTo>
                <a:lnTo>
                  <a:pt x="7576273" y="6223672"/>
                </a:lnTo>
                <a:lnTo>
                  <a:pt x="0" y="6223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847796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542BBB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472" y="3019823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Class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66726"/>
            <a:ext cx="9507351" cy="5858679"/>
          </a:xfrm>
          <a:custGeom>
            <a:avLst/>
            <a:gdLst/>
            <a:ahLst/>
            <a:cxnLst/>
            <a:rect r="r" b="b" t="t" l="l"/>
            <a:pathLst>
              <a:path h="5858679" w="9507351">
                <a:moveTo>
                  <a:pt x="0" y="0"/>
                </a:moveTo>
                <a:lnTo>
                  <a:pt x="9507351" y="0"/>
                </a:lnTo>
                <a:lnTo>
                  <a:pt x="9507351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9502414" y="3992532"/>
            <a:ext cx="9490422" cy="5682011"/>
          </a:xfrm>
          <a:custGeom>
            <a:avLst/>
            <a:gdLst/>
            <a:ahLst/>
            <a:cxnLst/>
            <a:rect r="r" b="b" t="t" l="l"/>
            <a:pathLst>
              <a:path h="5682011" w="9490422">
                <a:moveTo>
                  <a:pt x="0" y="16547"/>
                </a:moveTo>
                <a:lnTo>
                  <a:pt x="9480534" y="0"/>
                </a:lnTo>
                <a:lnTo>
                  <a:pt x="9490422" y="5665465"/>
                </a:lnTo>
                <a:lnTo>
                  <a:pt x="9888" y="5682011"/>
                </a:lnTo>
                <a:lnTo>
                  <a:pt x="0" y="16547"/>
                </a:lnTo>
                <a:close/>
              </a:path>
            </a:pathLst>
          </a:custGeom>
          <a:blipFill>
            <a:blip r:embed="rId3"/>
            <a:stretch>
              <a:fillRect l="0" t="-18" r="-6231" b="-430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25958" y="2195749"/>
            <a:ext cx="7633342" cy="14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2739">
                <a:solidFill>
                  <a:srgbClr val="F9F5E7"/>
                </a:solidFill>
                <a:latin typeface="TT Hoves Bold"/>
                <a:ea typeface="TT Hoves Bold"/>
              </a:rPr>
              <a:t>➢    When you open the app by default home page is opened</a:t>
            </a:r>
          </a:p>
          <a:p>
            <a:pPr algn="ctr">
              <a:lnSpc>
                <a:spcPts val="383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378356"/>
            <a:ext cx="7633342" cy="143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Here you can manually type your text or paste your copied text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27277" y="1597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85336"/>
            <a:ext cx="9606698" cy="5843206"/>
          </a:xfrm>
          <a:custGeom>
            <a:avLst/>
            <a:gdLst/>
            <a:ahLst/>
            <a:cxnLst/>
            <a:rect r="r" b="b" t="t" l="l"/>
            <a:pathLst>
              <a:path h="5843206" w="9606698">
                <a:moveTo>
                  <a:pt x="0" y="0"/>
                </a:moveTo>
                <a:lnTo>
                  <a:pt x="9606698" y="0"/>
                </a:lnTo>
                <a:lnTo>
                  <a:pt x="9606698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59586" y="4461597"/>
            <a:ext cx="10000458" cy="5825403"/>
          </a:xfrm>
          <a:custGeom>
            <a:avLst/>
            <a:gdLst/>
            <a:ahLst/>
            <a:cxnLst/>
            <a:rect r="r" b="b" t="t" l="l"/>
            <a:pathLst>
              <a:path h="5825403" w="10000458">
                <a:moveTo>
                  <a:pt x="0" y="0"/>
                </a:moveTo>
                <a:lnTo>
                  <a:pt x="10000458" y="0"/>
                </a:lnTo>
                <a:lnTo>
                  <a:pt x="10000458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9677" y="3121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3201" y="2562905"/>
            <a:ext cx="7633342" cy="94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After clicking summary button , summary is generated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696" y="8759715"/>
            <a:ext cx="7633342" cy="143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If you wish to summarizer a file , go to the file tab 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62699"/>
            <a:ext cx="9135691" cy="5361602"/>
          </a:xfrm>
          <a:custGeom>
            <a:avLst/>
            <a:gdLst/>
            <a:ahLst/>
            <a:cxnLst/>
            <a:rect r="r" b="b" t="t" l="l"/>
            <a:pathLst>
              <a:path h="5361602" w="9135691">
                <a:moveTo>
                  <a:pt x="0" y="0"/>
                </a:moveTo>
                <a:lnTo>
                  <a:pt x="9135691" y="0"/>
                </a:lnTo>
                <a:lnTo>
                  <a:pt x="9135691" y="5361602"/>
                </a:lnTo>
                <a:lnTo>
                  <a:pt x="0" y="536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4857" y="4103569"/>
            <a:ext cx="8773143" cy="6030937"/>
          </a:xfrm>
          <a:custGeom>
            <a:avLst/>
            <a:gdLst/>
            <a:ahLst/>
            <a:cxnLst/>
            <a:rect r="r" b="b" t="t" l="l"/>
            <a:pathLst>
              <a:path h="6030937" w="8773143">
                <a:moveTo>
                  <a:pt x="0" y="0"/>
                </a:moveTo>
                <a:lnTo>
                  <a:pt x="8773143" y="0"/>
                </a:lnTo>
                <a:lnTo>
                  <a:pt x="8773143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9677" y="3121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3201" y="2562905"/>
            <a:ext cx="7633342" cy="94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Click the  browse button &amp; select the desired file(only ppt, docx, pdf &amp; txt 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8530756"/>
            <a:ext cx="7633342" cy="143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Once the file is selected contents of the file is displayed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95570"/>
            <a:ext cx="9144000" cy="5646295"/>
          </a:xfrm>
          <a:custGeom>
            <a:avLst/>
            <a:gdLst/>
            <a:ahLst/>
            <a:cxnLst/>
            <a:rect r="r" b="b" t="t" l="l"/>
            <a:pathLst>
              <a:path h="5646295" w="9144000">
                <a:moveTo>
                  <a:pt x="0" y="0"/>
                </a:moveTo>
                <a:lnTo>
                  <a:pt x="9144000" y="0"/>
                </a:lnTo>
                <a:lnTo>
                  <a:pt x="9144000" y="5646295"/>
                </a:lnTo>
                <a:lnTo>
                  <a:pt x="0" y="564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5487" y="4205323"/>
            <a:ext cx="8508768" cy="6081677"/>
          </a:xfrm>
          <a:custGeom>
            <a:avLst/>
            <a:gdLst/>
            <a:ahLst/>
            <a:cxnLst/>
            <a:rect r="r" b="b" t="t" l="l"/>
            <a:pathLst>
              <a:path h="6081677" w="8508768">
                <a:moveTo>
                  <a:pt x="0" y="0"/>
                </a:moveTo>
                <a:lnTo>
                  <a:pt x="8508769" y="0"/>
                </a:lnTo>
                <a:lnTo>
                  <a:pt x="8508769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9677" y="3121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3201" y="2562905"/>
            <a:ext cx="7633342" cy="4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ea typeface="TT Hoves Bold"/>
              </a:rPr>
              <a:t>➢  </a:t>
            </a:r>
            <a:r>
              <a:rPr lang="en-US" sz="2740">
                <a:solidFill>
                  <a:srgbClr val="000000"/>
                </a:solidFill>
                <a:latin typeface="TT Hoves Bold"/>
              </a:rPr>
              <a:t> </a:t>
            </a:r>
            <a:r>
              <a:rPr lang="en-US" sz="2740">
                <a:solidFill>
                  <a:srgbClr val="F9F5E7"/>
                </a:solidFill>
                <a:latin typeface="TT Hoves Bold"/>
              </a:rPr>
              <a:t> Go to the url tab &amp; enter your url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8530756"/>
            <a:ext cx="7633342" cy="143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After clicking process button , contents of the url is displayed 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865" y="1878639"/>
            <a:ext cx="8873135" cy="6012397"/>
          </a:xfrm>
          <a:custGeom>
            <a:avLst/>
            <a:gdLst/>
            <a:ahLst/>
            <a:cxnLst/>
            <a:rect r="r" b="b" t="t" l="l"/>
            <a:pathLst>
              <a:path h="6012397" w="8873135">
                <a:moveTo>
                  <a:pt x="0" y="0"/>
                </a:moveTo>
                <a:lnTo>
                  <a:pt x="8873135" y="0"/>
                </a:lnTo>
                <a:lnTo>
                  <a:pt x="8873135" y="6012397"/>
                </a:lnTo>
                <a:lnTo>
                  <a:pt x="0" y="601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143500"/>
            <a:ext cx="9558340" cy="4711269"/>
          </a:xfrm>
          <a:custGeom>
            <a:avLst/>
            <a:gdLst/>
            <a:ahLst/>
            <a:cxnLst/>
            <a:rect r="r" b="b" t="t" l="l"/>
            <a:pathLst>
              <a:path h="4711269" w="9558340">
                <a:moveTo>
                  <a:pt x="0" y="0"/>
                </a:moveTo>
                <a:lnTo>
                  <a:pt x="9558340" y="0"/>
                </a:lnTo>
                <a:lnTo>
                  <a:pt x="9558340" y="4711269"/>
                </a:lnTo>
                <a:lnTo>
                  <a:pt x="0" y="471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9677" y="3121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06499" y="2799467"/>
            <a:ext cx="7633342" cy="4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ea typeface="TT Hoves Bold"/>
              </a:rPr>
              <a:t>➢  </a:t>
            </a:r>
            <a:r>
              <a:rPr lang="en-US" sz="2740">
                <a:solidFill>
                  <a:srgbClr val="000000"/>
                </a:solidFill>
                <a:latin typeface="TT Hoves Bold"/>
              </a:rPr>
              <a:t> </a:t>
            </a:r>
            <a:r>
              <a:rPr lang="en-US" sz="2740">
                <a:solidFill>
                  <a:srgbClr val="F9F5E7"/>
                </a:solidFill>
                <a:latin typeface="TT Hoves Bold"/>
              </a:rPr>
              <a:t> To save, click on the save button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8530756"/>
            <a:ext cx="7633342" cy="94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Summary is saved on your computer under the title ‘your summary’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635" y="2133172"/>
            <a:ext cx="8828365" cy="6020655"/>
          </a:xfrm>
          <a:custGeom>
            <a:avLst/>
            <a:gdLst/>
            <a:ahLst/>
            <a:cxnLst/>
            <a:rect r="r" b="b" t="t" l="l"/>
            <a:pathLst>
              <a:path h="6020655" w="8828365">
                <a:moveTo>
                  <a:pt x="0" y="0"/>
                </a:moveTo>
                <a:lnTo>
                  <a:pt x="8828365" y="0"/>
                </a:lnTo>
                <a:lnTo>
                  <a:pt x="8828365" y="6020656"/>
                </a:lnTo>
                <a:lnTo>
                  <a:pt x="0" y="602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321641"/>
            <a:ext cx="9048268" cy="5715737"/>
          </a:xfrm>
          <a:custGeom>
            <a:avLst/>
            <a:gdLst/>
            <a:ahLst/>
            <a:cxnLst/>
            <a:rect r="r" b="b" t="t" l="l"/>
            <a:pathLst>
              <a:path h="5715737" w="9048268">
                <a:moveTo>
                  <a:pt x="0" y="0"/>
                </a:moveTo>
                <a:lnTo>
                  <a:pt x="9048268" y="0"/>
                </a:lnTo>
                <a:lnTo>
                  <a:pt x="9048268" y="5715736"/>
                </a:lnTo>
                <a:lnTo>
                  <a:pt x="0" y="5715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9677" y="312111"/>
            <a:ext cx="9507351" cy="156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3613D"/>
                </a:solidFill>
                <a:latin typeface="Canva Sans Bold"/>
              </a:rPr>
              <a:t>ScreenShots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33201" y="2562905"/>
            <a:ext cx="7633342" cy="46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To Reset summary , click reset button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8530756"/>
            <a:ext cx="7633342" cy="94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F9F5E7"/>
                </a:solidFill>
                <a:latin typeface="TT Hoves Bold"/>
                <a:ea typeface="TT Hoves Bold"/>
              </a:rPr>
              <a:t>➢    To Clear input text , click clear button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99270">
            <a:off x="-131704" y="-474550"/>
            <a:ext cx="2570151" cy="4559025"/>
          </a:xfrm>
          <a:custGeom>
            <a:avLst/>
            <a:gdLst/>
            <a:ahLst/>
            <a:cxnLst/>
            <a:rect r="r" b="b" t="t" l="l"/>
            <a:pathLst>
              <a:path h="4559025" w="2570151">
                <a:moveTo>
                  <a:pt x="0" y="0"/>
                </a:moveTo>
                <a:lnTo>
                  <a:pt x="2570150" y="0"/>
                </a:lnTo>
                <a:lnTo>
                  <a:pt x="2570150" y="4559025"/>
                </a:lnTo>
                <a:lnTo>
                  <a:pt x="0" y="455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2761" y="2523331"/>
            <a:ext cx="7579282" cy="7763669"/>
          </a:xfrm>
          <a:custGeom>
            <a:avLst/>
            <a:gdLst/>
            <a:ahLst/>
            <a:cxnLst/>
            <a:rect r="r" b="b" t="t" l="l"/>
            <a:pathLst>
              <a:path h="7763669" w="7579282">
                <a:moveTo>
                  <a:pt x="0" y="0"/>
                </a:moveTo>
                <a:lnTo>
                  <a:pt x="7579283" y="0"/>
                </a:lnTo>
                <a:lnTo>
                  <a:pt x="7579283" y="7763669"/>
                </a:lnTo>
                <a:lnTo>
                  <a:pt x="0" y="776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2409" y="2044815"/>
            <a:ext cx="13185292" cy="864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4585" indent="-397293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Language Dependency</a:t>
            </a:r>
          </a:p>
          <a:p>
            <a:pPr algn="l" marL="1589170" indent="-529723" lvl="2">
              <a:lnSpc>
                <a:spcPts val="5152"/>
              </a:lnSpc>
              <a:buFont typeface="Arial"/>
              <a:buChar char="⚬"/>
            </a:pPr>
            <a:r>
              <a:rPr lang="en-US" sz="3680">
                <a:solidFill>
                  <a:srgbClr val="955641"/>
                </a:solidFill>
                <a:latin typeface="TT Hoves"/>
              </a:rPr>
              <a:t> only supports english</a:t>
            </a:r>
          </a:p>
          <a:p>
            <a:pPr algn="l" marL="794585" indent="-397293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Ambiguity Handling</a:t>
            </a:r>
          </a:p>
          <a:p>
            <a:pPr algn="l" marL="1589170" indent="-529723" lvl="2">
              <a:lnSpc>
                <a:spcPts val="5152"/>
              </a:lnSpc>
              <a:buFont typeface="Arial"/>
              <a:buChar char="⚬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 </a:t>
            </a:r>
            <a:r>
              <a:rPr lang="en-US" sz="3680">
                <a:solidFill>
                  <a:srgbClr val="955641"/>
                </a:solidFill>
                <a:latin typeface="TT Hoves"/>
              </a:rPr>
              <a:t>one sentence may have two different meanings</a:t>
            </a:r>
          </a:p>
          <a:p>
            <a:pPr algn="l" marL="794585" indent="-397293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Lengthy Documents</a:t>
            </a:r>
          </a:p>
          <a:p>
            <a:pPr algn="l" marL="1589170" indent="-529723" lvl="2">
              <a:lnSpc>
                <a:spcPts val="5152"/>
              </a:lnSpc>
              <a:buFont typeface="Arial"/>
              <a:buChar char="⚬"/>
            </a:pPr>
            <a:r>
              <a:rPr lang="en-US" sz="3680">
                <a:solidFill>
                  <a:srgbClr val="955641"/>
                </a:solidFill>
                <a:latin typeface="TT Hoves"/>
              </a:rPr>
              <a:t>processing lengthy documents maybe a challenge for performance</a:t>
            </a:r>
          </a:p>
          <a:p>
            <a:pPr algn="l" marL="794585" indent="-397293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Variability in Quality</a:t>
            </a:r>
          </a:p>
          <a:p>
            <a:pPr algn="l" marL="1589170" indent="-529723" lvl="2">
              <a:lnSpc>
                <a:spcPts val="5152"/>
              </a:lnSpc>
              <a:buFont typeface="Arial"/>
              <a:buChar char="⚬"/>
            </a:pPr>
            <a:r>
              <a:rPr lang="en-US" sz="3680">
                <a:solidFill>
                  <a:srgbClr val="955641"/>
                </a:solidFill>
                <a:latin typeface="TT Hoves"/>
              </a:rPr>
              <a:t>quality of summary may depend upon input text clearity and relevance</a:t>
            </a:r>
          </a:p>
          <a:p>
            <a:pPr algn="l" marL="794585" indent="-397293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955641"/>
                </a:solidFill>
                <a:latin typeface="TT Hoves Bold"/>
              </a:rPr>
              <a:t>Loss of Context</a:t>
            </a:r>
          </a:p>
          <a:p>
            <a:pPr algn="l" marL="1589170" indent="-529723" lvl="2">
              <a:lnSpc>
                <a:spcPts val="5152"/>
              </a:lnSpc>
              <a:buFont typeface="Arial"/>
              <a:buChar char="⚬"/>
            </a:pPr>
            <a:r>
              <a:rPr lang="en-US" sz="3680">
                <a:solidFill>
                  <a:srgbClr val="955641"/>
                </a:solidFill>
                <a:latin typeface="TT Hoves"/>
              </a:rPr>
              <a:t>actually meaning of the sentence might be lost</a:t>
            </a:r>
          </a:p>
          <a:p>
            <a:pPr algn="l">
              <a:lnSpc>
                <a:spcPts val="668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785050" y="6700285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9" y="0"/>
                </a:lnTo>
                <a:lnTo>
                  <a:pt x="4825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10009" y="568489"/>
            <a:ext cx="7867982" cy="15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94"/>
              </a:lnSpc>
              <a:spcBef>
                <a:spcPct val="0"/>
              </a:spcBef>
            </a:pPr>
            <a:r>
              <a:rPr lang="en-US" sz="10245">
                <a:solidFill>
                  <a:srgbClr val="E3613D"/>
                </a:solidFill>
                <a:latin typeface="Cy Grotesk Key Bold"/>
              </a:rPr>
              <a:t>limitations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6779" y="-533785"/>
            <a:ext cx="6785043" cy="4114800"/>
          </a:xfrm>
          <a:custGeom>
            <a:avLst/>
            <a:gdLst/>
            <a:ahLst/>
            <a:cxnLst/>
            <a:rect r="r" b="b" t="t" l="l"/>
            <a:pathLst>
              <a:path h="4114800" w="6785043">
                <a:moveTo>
                  <a:pt x="0" y="0"/>
                </a:moveTo>
                <a:lnTo>
                  <a:pt x="6785042" y="0"/>
                </a:lnTo>
                <a:lnTo>
                  <a:pt x="6785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172200"/>
            <a:ext cx="4454452" cy="4114800"/>
          </a:xfrm>
          <a:custGeom>
            <a:avLst/>
            <a:gdLst/>
            <a:ahLst/>
            <a:cxnLst/>
            <a:rect r="r" b="b" t="t" l="l"/>
            <a:pathLst>
              <a:path h="4114800" w="4454452">
                <a:moveTo>
                  <a:pt x="0" y="0"/>
                </a:moveTo>
                <a:lnTo>
                  <a:pt x="4454452" y="0"/>
                </a:lnTo>
                <a:lnTo>
                  <a:pt x="4454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5936" y="3881684"/>
            <a:ext cx="13255908" cy="315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>
                <a:solidFill>
                  <a:srgbClr val="542BBB"/>
                </a:solidFill>
                <a:latin typeface="Canva Sans Bold"/>
              </a:rPr>
              <a:t>“SummarEase” condenses large volumes of data into compact summaries </a:t>
            </a:r>
          </a:p>
          <a:p>
            <a:pPr algn="ctr">
              <a:lnSpc>
                <a:spcPts val="4176"/>
              </a:lnSpc>
            </a:pPr>
          </a:p>
          <a:p>
            <a:pPr algn="ctr">
              <a:lnSpc>
                <a:spcPts val="4176"/>
              </a:lnSpc>
            </a:pPr>
            <a:r>
              <a:rPr lang="en-US" sz="2983">
                <a:solidFill>
                  <a:srgbClr val="542BBB"/>
                </a:solidFill>
                <a:latin typeface="Canva Sans Bold"/>
              </a:rPr>
              <a:t>Pinpoints and prioritizes crucial information</a:t>
            </a:r>
          </a:p>
          <a:p>
            <a:pPr algn="ctr">
              <a:lnSpc>
                <a:spcPts val="4176"/>
              </a:lnSpc>
            </a:pPr>
          </a:p>
          <a:p>
            <a:pPr algn="ctr">
              <a:lnSpc>
                <a:spcPts val="4176"/>
              </a:lnSpc>
            </a:pPr>
            <a:r>
              <a:rPr lang="en-US" sz="2983">
                <a:solidFill>
                  <a:srgbClr val="542BBB"/>
                </a:solidFill>
                <a:latin typeface="Canva Sans Bold"/>
              </a:rPr>
              <a:t>Saving time , makes it easier to grasp information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9786" y="1716714"/>
            <a:ext cx="7244196" cy="1447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72"/>
              </a:lnSpc>
              <a:spcBef>
                <a:spcPct val="0"/>
              </a:spcBef>
            </a:pPr>
            <a:r>
              <a:rPr lang="en-US" sz="9477">
                <a:solidFill>
                  <a:srgbClr val="E3613D"/>
                </a:solidFill>
                <a:latin typeface="Cy Grotesk Key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842" y="56304"/>
            <a:ext cx="3883569" cy="3339869"/>
          </a:xfrm>
          <a:custGeom>
            <a:avLst/>
            <a:gdLst/>
            <a:ahLst/>
            <a:cxnLst/>
            <a:rect r="r" b="b" t="t" l="l"/>
            <a:pathLst>
              <a:path h="3339869" w="3883569">
                <a:moveTo>
                  <a:pt x="0" y="0"/>
                </a:moveTo>
                <a:lnTo>
                  <a:pt x="3883569" y="0"/>
                </a:lnTo>
                <a:lnTo>
                  <a:pt x="3883569" y="3339870"/>
                </a:lnTo>
                <a:lnTo>
                  <a:pt x="0" y="3339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81768" y="7810584"/>
            <a:ext cx="3873258" cy="838032"/>
          </a:xfrm>
          <a:custGeom>
            <a:avLst/>
            <a:gdLst/>
            <a:ahLst/>
            <a:cxnLst/>
            <a:rect r="r" b="b" t="t" l="l"/>
            <a:pathLst>
              <a:path h="838032" w="3873258">
                <a:moveTo>
                  <a:pt x="0" y="0"/>
                </a:moveTo>
                <a:lnTo>
                  <a:pt x="3873258" y="0"/>
                </a:lnTo>
                <a:lnTo>
                  <a:pt x="3873258" y="838032"/>
                </a:lnTo>
                <a:lnTo>
                  <a:pt x="0" y="838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35882" y="4618044"/>
            <a:ext cx="9912113" cy="5115098"/>
            <a:chOff x="0" y="0"/>
            <a:chExt cx="2492166" cy="1286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2166" cy="1286070"/>
            </a:xfrm>
            <a:custGeom>
              <a:avLst/>
              <a:gdLst/>
              <a:ahLst/>
              <a:cxnLst/>
              <a:rect r="r" b="b" t="t" l="l"/>
              <a:pathLst>
                <a:path h="1286070" w="2492166">
                  <a:moveTo>
                    <a:pt x="39834" y="0"/>
                  </a:moveTo>
                  <a:lnTo>
                    <a:pt x="2452332" y="0"/>
                  </a:lnTo>
                  <a:cubicBezTo>
                    <a:pt x="2462896" y="0"/>
                    <a:pt x="2473028" y="4197"/>
                    <a:pt x="2480499" y="11667"/>
                  </a:cubicBezTo>
                  <a:cubicBezTo>
                    <a:pt x="2487969" y="19137"/>
                    <a:pt x="2492166" y="29269"/>
                    <a:pt x="2492166" y="39834"/>
                  </a:cubicBezTo>
                  <a:lnTo>
                    <a:pt x="2492166" y="1246236"/>
                  </a:lnTo>
                  <a:cubicBezTo>
                    <a:pt x="2492166" y="1256801"/>
                    <a:pt x="2487969" y="1266933"/>
                    <a:pt x="2480499" y="1274403"/>
                  </a:cubicBezTo>
                  <a:cubicBezTo>
                    <a:pt x="2473028" y="1281873"/>
                    <a:pt x="2462896" y="1286070"/>
                    <a:pt x="2452332" y="1286070"/>
                  </a:cubicBezTo>
                  <a:lnTo>
                    <a:pt x="39834" y="1286070"/>
                  </a:lnTo>
                  <a:cubicBezTo>
                    <a:pt x="29269" y="1286070"/>
                    <a:pt x="19137" y="1281873"/>
                    <a:pt x="11667" y="1274403"/>
                  </a:cubicBezTo>
                  <a:cubicBezTo>
                    <a:pt x="4197" y="1266933"/>
                    <a:pt x="0" y="1256801"/>
                    <a:pt x="0" y="1246236"/>
                  </a:cubicBezTo>
                  <a:lnTo>
                    <a:pt x="0" y="39834"/>
                  </a:lnTo>
                  <a:cubicBezTo>
                    <a:pt x="0" y="29269"/>
                    <a:pt x="4197" y="19137"/>
                    <a:pt x="11667" y="11667"/>
                  </a:cubicBezTo>
                  <a:cubicBezTo>
                    <a:pt x="19137" y="4197"/>
                    <a:pt x="29269" y="0"/>
                    <a:pt x="39834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492166" cy="1286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35882" y="1308352"/>
            <a:ext cx="6752453" cy="168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51"/>
              </a:lnSpc>
            </a:pPr>
            <a:r>
              <a:rPr lang="en-US" sz="11125">
                <a:solidFill>
                  <a:srgbClr val="E3613D"/>
                </a:solidFill>
                <a:latin typeface="Cy Grotesk Key Bold"/>
              </a:rPr>
              <a:t>Agenda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6016">
            <a:off x="14545578" y="1036578"/>
            <a:ext cx="3057772" cy="3124161"/>
          </a:xfrm>
          <a:custGeom>
            <a:avLst/>
            <a:gdLst/>
            <a:ahLst/>
            <a:cxnLst/>
            <a:rect r="r" b="b" t="t" l="l"/>
            <a:pathLst>
              <a:path h="3124161" w="3057772">
                <a:moveTo>
                  <a:pt x="0" y="0"/>
                </a:moveTo>
                <a:lnTo>
                  <a:pt x="3057773" y="0"/>
                </a:lnTo>
                <a:lnTo>
                  <a:pt x="3057773" y="3124161"/>
                </a:lnTo>
                <a:lnTo>
                  <a:pt x="0" y="3124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77557" y="6995275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58028" y="5781308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77557" y="8090929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58028" y="7910399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58028" y="6814745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0620" y="1570086"/>
            <a:ext cx="6730256" cy="5786249"/>
          </a:xfrm>
          <a:custGeom>
            <a:avLst/>
            <a:gdLst/>
            <a:ahLst/>
            <a:cxnLst/>
            <a:rect r="r" b="b" t="t" l="l"/>
            <a:pathLst>
              <a:path h="5786249" w="6730256">
                <a:moveTo>
                  <a:pt x="0" y="0"/>
                </a:moveTo>
                <a:lnTo>
                  <a:pt x="6730256" y="0"/>
                </a:lnTo>
                <a:lnTo>
                  <a:pt x="6730256" y="5786249"/>
                </a:lnTo>
                <a:lnTo>
                  <a:pt x="0" y="5786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54" r="-1345" b="-235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5679059"/>
            <a:ext cx="3698958" cy="51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Problem Definition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8335" y="6712496"/>
            <a:ext cx="2359128" cy="51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Limitation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7988658"/>
            <a:ext cx="4039343" cy="51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System 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8335" y="7753526"/>
            <a:ext cx="2359128" cy="51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8335" y="5622924"/>
            <a:ext cx="3691367" cy="52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Screenshots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838357"/>
            <a:ext cx="2359128" cy="51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TT Hoves"/>
              </a:rPr>
              <a:t>Objectives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577557" y="5835932"/>
            <a:ext cx="361060" cy="361060"/>
          </a:xfrm>
          <a:custGeom>
            <a:avLst/>
            <a:gdLst/>
            <a:ahLst/>
            <a:cxnLst/>
            <a:rect r="r" b="b" t="t" l="l"/>
            <a:pathLst>
              <a:path h="361060" w="361060">
                <a:moveTo>
                  <a:pt x="0" y="0"/>
                </a:moveTo>
                <a:lnTo>
                  <a:pt x="361060" y="0"/>
                </a:lnTo>
                <a:lnTo>
                  <a:pt x="361060" y="361060"/>
                </a:lnTo>
                <a:lnTo>
                  <a:pt x="0" y="361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980" y="2527261"/>
            <a:ext cx="14257344" cy="6041550"/>
          </a:xfrm>
          <a:custGeom>
            <a:avLst/>
            <a:gdLst/>
            <a:ahLst/>
            <a:cxnLst/>
            <a:rect r="r" b="b" t="t" l="l"/>
            <a:pathLst>
              <a:path h="6041550" w="14257344">
                <a:moveTo>
                  <a:pt x="0" y="0"/>
                </a:moveTo>
                <a:lnTo>
                  <a:pt x="14257344" y="0"/>
                </a:lnTo>
                <a:lnTo>
                  <a:pt x="14257344" y="6041550"/>
                </a:lnTo>
                <a:lnTo>
                  <a:pt x="0" y="604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0072">
            <a:off x="16302573" y="6827048"/>
            <a:ext cx="2456159" cy="2509485"/>
          </a:xfrm>
          <a:custGeom>
            <a:avLst/>
            <a:gdLst/>
            <a:ahLst/>
            <a:cxnLst/>
            <a:rect r="r" b="b" t="t" l="l"/>
            <a:pathLst>
              <a:path h="2509485" w="2456159">
                <a:moveTo>
                  <a:pt x="0" y="0"/>
                </a:moveTo>
                <a:lnTo>
                  <a:pt x="2456159" y="0"/>
                </a:lnTo>
                <a:lnTo>
                  <a:pt x="2456159" y="2509485"/>
                </a:lnTo>
                <a:lnTo>
                  <a:pt x="0" y="2509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5036">
            <a:off x="-1111603" y="6445070"/>
            <a:ext cx="2873557" cy="2676000"/>
          </a:xfrm>
          <a:custGeom>
            <a:avLst/>
            <a:gdLst/>
            <a:ahLst/>
            <a:cxnLst/>
            <a:rect r="r" b="b" t="t" l="l"/>
            <a:pathLst>
              <a:path h="2676000" w="2873557">
                <a:moveTo>
                  <a:pt x="0" y="0"/>
                </a:moveTo>
                <a:lnTo>
                  <a:pt x="2873557" y="0"/>
                </a:lnTo>
                <a:lnTo>
                  <a:pt x="2873557" y="2676000"/>
                </a:lnTo>
                <a:lnTo>
                  <a:pt x="0" y="267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24398" y="4533900"/>
            <a:ext cx="416243" cy="416243"/>
            <a:chOff x="0" y="0"/>
            <a:chExt cx="554990" cy="5549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4450"/>
              <a:ext cx="449580" cy="462280"/>
            </a:xfrm>
            <a:custGeom>
              <a:avLst/>
              <a:gdLst/>
              <a:ahLst/>
              <a:cxnLst/>
              <a:rect r="r" b="b" t="t" l="l"/>
              <a:pathLst>
                <a:path h="462280" w="449580">
                  <a:moveTo>
                    <a:pt x="448310" y="163830"/>
                  </a:moveTo>
                  <a:cubicBezTo>
                    <a:pt x="44958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2004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88900" y="52070"/>
                  </a:cubicBezTo>
                  <a:cubicBezTo>
                    <a:pt x="116840" y="29210"/>
                    <a:pt x="15494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661760" y="1491640"/>
            <a:ext cx="6003466" cy="8112792"/>
          </a:xfrm>
          <a:custGeom>
            <a:avLst/>
            <a:gdLst/>
            <a:ahLst/>
            <a:cxnLst/>
            <a:rect r="r" b="b" t="t" l="l"/>
            <a:pathLst>
              <a:path h="8112792" w="6003466">
                <a:moveTo>
                  <a:pt x="0" y="0"/>
                </a:moveTo>
                <a:lnTo>
                  <a:pt x="6003466" y="0"/>
                </a:lnTo>
                <a:lnTo>
                  <a:pt x="6003466" y="8112792"/>
                </a:lnTo>
                <a:lnTo>
                  <a:pt x="0" y="8112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5175" y="3543277"/>
            <a:ext cx="13756585" cy="160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20"/>
              </a:lnSpc>
              <a:spcBef>
                <a:spcPct val="0"/>
              </a:spcBef>
            </a:pPr>
            <a:r>
              <a:rPr lang="en-US" sz="9371">
                <a:solidFill>
                  <a:srgbClr val="E3613D"/>
                </a:solidFill>
                <a:latin typeface="TT Hoves Bold"/>
              </a:rPr>
              <a:t>Thank you 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F0BA40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167984">
            <a:off x="15006880" y="4927129"/>
            <a:ext cx="5453480" cy="3585663"/>
          </a:xfrm>
          <a:custGeom>
            <a:avLst/>
            <a:gdLst/>
            <a:ahLst/>
            <a:cxnLst/>
            <a:rect r="r" b="b" t="t" l="l"/>
            <a:pathLst>
              <a:path h="3585663" w="5453480">
                <a:moveTo>
                  <a:pt x="5453480" y="0"/>
                </a:moveTo>
                <a:lnTo>
                  <a:pt x="0" y="0"/>
                </a:lnTo>
                <a:lnTo>
                  <a:pt x="0" y="3585663"/>
                </a:lnTo>
                <a:lnTo>
                  <a:pt x="5453480" y="3585663"/>
                </a:lnTo>
                <a:lnTo>
                  <a:pt x="545348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17" y="497266"/>
            <a:ext cx="3682122" cy="3212938"/>
          </a:xfrm>
          <a:custGeom>
            <a:avLst/>
            <a:gdLst/>
            <a:ahLst/>
            <a:cxnLst/>
            <a:rect r="r" b="b" t="t" l="l"/>
            <a:pathLst>
              <a:path h="3212938" w="3682122">
                <a:moveTo>
                  <a:pt x="0" y="0"/>
                </a:moveTo>
                <a:lnTo>
                  <a:pt x="3682122" y="0"/>
                </a:lnTo>
                <a:lnTo>
                  <a:pt x="3682122" y="3212938"/>
                </a:lnTo>
                <a:lnTo>
                  <a:pt x="0" y="321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9" r="0" b="-8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7966" y="4411367"/>
            <a:ext cx="6365340" cy="233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Information Overload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Storage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Navigating Data</a:t>
            </a:r>
          </a:p>
          <a:p>
            <a:pPr algn="l" marL="721105" indent="-360553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Time-Consuming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0859" y="2103735"/>
            <a:ext cx="13742521" cy="140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6"/>
              </a:lnSpc>
            </a:pPr>
            <a:r>
              <a:rPr lang="en-US" sz="9247">
                <a:solidFill>
                  <a:srgbClr val="6237CF"/>
                </a:solidFill>
                <a:latin typeface="Cy Grotesk Key Bold"/>
              </a:rPr>
              <a:t>Problem Definition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3306" y="4411367"/>
            <a:ext cx="6991946" cy="233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696" indent="-360848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955641"/>
                </a:solidFill>
                <a:latin typeface="TT Hoves Bold"/>
              </a:rPr>
              <a:t>Complex Data</a:t>
            </a:r>
          </a:p>
          <a:p>
            <a:pPr algn="l" marL="721696" indent="-360848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955641"/>
                </a:solidFill>
                <a:latin typeface="TT Hoves Bold"/>
              </a:rPr>
              <a:t>Difficult to Grasp</a:t>
            </a:r>
          </a:p>
          <a:p>
            <a:pPr algn="l" marL="721696" indent="-360848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955641"/>
                </a:solidFill>
                <a:latin typeface="TT Hoves Bold"/>
              </a:rPr>
              <a:t>Challenge for Decision Making</a:t>
            </a:r>
          </a:p>
          <a:p>
            <a:pPr algn="l" marL="721696" indent="-360848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955641"/>
                </a:solidFill>
                <a:latin typeface="TT Hoves Bold"/>
              </a:rPr>
              <a:t>Duplicate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2778" y="2885299"/>
            <a:ext cx="14737503" cy="6026287"/>
            <a:chOff x="0" y="0"/>
            <a:chExt cx="3364562" cy="13757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4562" cy="1375797"/>
            </a:xfrm>
            <a:custGeom>
              <a:avLst/>
              <a:gdLst/>
              <a:ahLst/>
              <a:cxnLst/>
              <a:rect r="r" b="b" t="t" l="l"/>
              <a:pathLst>
                <a:path h="1375797" w="3364562">
                  <a:moveTo>
                    <a:pt x="26791" y="0"/>
                  </a:moveTo>
                  <a:lnTo>
                    <a:pt x="3337771" y="0"/>
                  </a:lnTo>
                  <a:cubicBezTo>
                    <a:pt x="3344876" y="0"/>
                    <a:pt x="3351691" y="2823"/>
                    <a:pt x="3356715" y="7847"/>
                  </a:cubicBezTo>
                  <a:cubicBezTo>
                    <a:pt x="3361739" y="12871"/>
                    <a:pt x="3364562" y="19686"/>
                    <a:pt x="3364562" y="26791"/>
                  </a:cubicBezTo>
                  <a:lnTo>
                    <a:pt x="3364562" y="1349006"/>
                  </a:lnTo>
                  <a:cubicBezTo>
                    <a:pt x="3364562" y="1356112"/>
                    <a:pt x="3361739" y="1362926"/>
                    <a:pt x="3356715" y="1367950"/>
                  </a:cubicBezTo>
                  <a:cubicBezTo>
                    <a:pt x="3351691" y="1372975"/>
                    <a:pt x="3344876" y="1375797"/>
                    <a:pt x="3337771" y="1375797"/>
                  </a:cubicBezTo>
                  <a:lnTo>
                    <a:pt x="26791" y="1375797"/>
                  </a:lnTo>
                  <a:cubicBezTo>
                    <a:pt x="19686" y="1375797"/>
                    <a:pt x="12871" y="1372975"/>
                    <a:pt x="7847" y="1367950"/>
                  </a:cubicBezTo>
                  <a:cubicBezTo>
                    <a:pt x="2823" y="1362926"/>
                    <a:pt x="0" y="1356112"/>
                    <a:pt x="0" y="1349006"/>
                  </a:cubicBezTo>
                  <a:lnTo>
                    <a:pt x="0" y="26791"/>
                  </a:lnTo>
                  <a:cubicBezTo>
                    <a:pt x="0" y="19686"/>
                    <a:pt x="2823" y="12871"/>
                    <a:pt x="7847" y="7847"/>
                  </a:cubicBezTo>
                  <a:cubicBezTo>
                    <a:pt x="12871" y="2823"/>
                    <a:pt x="19686" y="0"/>
                    <a:pt x="26791" y="0"/>
                  </a:cubicBezTo>
                  <a:close/>
                </a:path>
              </a:pathLst>
            </a:custGeom>
            <a:solidFill>
              <a:srgbClr val="E6C7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364562" cy="137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76216" y="858323"/>
            <a:ext cx="3883084" cy="3713199"/>
          </a:xfrm>
          <a:custGeom>
            <a:avLst/>
            <a:gdLst/>
            <a:ahLst/>
            <a:cxnLst/>
            <a:rect r="r" b="b" t="t" l="l"/>
            <a:pathLst>
              <a:path h="3713199" w="3883084">
                <a:moveTo>
                  <a:pt x="0" y="0"/>
                </a:moveTo>
                <a:lnTo>
                  <a:pt x="3883084" y="0"/>
                </a:lnTo>
                <a:lnTo>
                  <a:pt x="3883084" y="3713198"/>
                </a:lnTo>
                <a:lnTo>
                  <a:pt x="0" y="3713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2778" y="3561367"/>
            <a:ext cx="13663166" cy="508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save users time by condensing lengthy text efficiently.</a:t>
            </a:r>
          </a:p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allow users to identify and  extract key points swiftly.</a:t>
            </a:r>
          </a:p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enable users to digest information rapidly.</a:t>
            </a:r>
          </a:p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provide rapid access to summarized information.</a:t>
            </a:r>
          </a:p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improve user efficiency in handling extensive documents.</a:t>
            </a:r>
          </a:p>
          <a:p>
            <a:pPr algn="l" marL="811414" indent="-405707" lvl="1">
              <a:lnSpc>
                <a:spcPts val="6126"/>
              </a:lnSpc>
              <a:buFont typeface="Arial"/>
              <a:buChar char="•"/>
            </a:pPr>
            <a:r>
              <a:rPr lang="en-US" sz="3758">
                <a:solidFill>
                  <a:srgbClr val="000000"/>
                </a:solidFill>
                <a:latin typeface="TT Hoves"/>
              </a:rPr>
              <a:t>To ensure user can quickly grasp essential information.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2778" y="1028700"/>
            <a:ext cx="9430052" cy="168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51"/>
              </a:lnSpc>
            </a:pPr>
            <a:r>
              <a:rPr lang="en-US" sz="11125">
                <a:solidFill>
                  <a:srgbClr val="E3613D"/>
                </a:solidFill>
                <a:latin typeface="Cy Grotesk Key Bold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F9F5E7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72336" y="3829855"/>
            <a:ext cx="10543329" cy="6099674"/>
          </a:xfrm>
          <a:custGeom>
            <a:avLst/>
            <a:gdLst/>
            <a:ahLst/>
            <a:cxnLst/>
            <a:rect r="r" b="b" t="t" l="l"/>
            <a:pathLst>
              <a:path h="6099674" w="10543329">
                <a:moveTo>
                  <a:pt x="0" y="0"/>
                </a:moveTo>
                <a:lnTo>
                  <a:pt x="10543328" y="0"/>
                </a:lnTo>
                <a:lnTo>
                  <a:pt x="10543328" y="6099674"/>
                </a:lnTo>
                <a:lnTo>
                  <a:pt x="0" y="6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847796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542BBB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760" y="3267024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Activity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542BBB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93307" y="4077505"/>
            <a:ext cx="9301385" cy="6129358"/>
          </a:xfrm>
          <a:custGeom>
            <a:avLst/>
            <a:gdLst/>
            <a:ahLst/>
            <a:cxnLst/>
            <a:rect r="r" b="b" t="t" l="l"/>
            <a:pathLst>
              <a:path h="6129358" w="9301385">
                <a:moveTo>
                  <a:pt x="0" y="0"/>
                </a:moveTo>
                <a:lnTo>
                  <a:pt x="9301386" y="0"/>
                </a:lnTo>
                <a:lnTo>
                  <a:pt x="9301386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128" r="0" b="-812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847796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F9F5E7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0090" y="3267024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UseCase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F9F5E7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96135" y="4077505"/>
            <a:ext cx="12495729" cy="5451423"/>
          </a:xfrm>
          <a:custGeom>
            <a:avLst/>
            <a:gdLst/>
            <a:ahLst/>
            <a:cxnLst/>
            <a:rect r="r" b="b" t="t" l="l"/>
            <a:pathLst>
              <a:path h="5451423" w="12495729">
                <a:moveTo>
                  <a:pt x="0" y="0"/>
                </a:moveTo>
                <a:lnTo>
                  <a:pt x="12495730" y="0"/>
                </a:lnTo>
                <a:lnTo>
                  <a:pt x="12495730" y="5451423"/>
                </a:lnTo>
                <a:lnTo>
                  <a:pt x="0" y="5451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847796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542BBB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760" y="3267024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0 Level Data Flow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6237CF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65888" y="3378018"/>
            <a:ext cx="5543586" cy="6551511"/>
          </a:xfrm>
          <a:custGeom>
            <a:avLst/>
            <a:gdLst/>
            <a:ahLst/>
            <a:cxnLst/>
            <a:rect r="r" b="b" t="t" l="l"/>
            <a:pathLst>
              <a:path h="6551511" w="5543586">
                <a:moveTo>
                  <a:pt x="0" y="0"/>
                </a:moveTo>
                <a:lnTo>
                  <a:pt x="5543587" y="0"/>
                </a:lnTo>
                <a:lnTo>
                  <a:pt x="5543587" y="6551511"/>
                </a:lnTo>
                <a:lnTo>
                  <a:pt x="0" y="65515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643160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F9F5E7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3760" y="2815187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1 Level Data Flow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3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078" y="1643160"/>
            <a:ext cx="14567843" cy="7000680"/>
            <a:chOff x="0" y="0"/>
            <a:chExt cx="3653200" cy="1755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99" cy="1755571"/>
            </a:xfrm>
            <a:custGeom>
              <a:avLst/>
              <a:gdLst/>
              <a:ahLst/>
              <a:cxnLst/>
              <a:rect r="r" b="b" t="t" l="l"/>
              <a:pathLst>
                <a:path h="1755571" w="3653199">
                  <a:moveTo>
                    <a:pt x="27103" y="0"/>
                  </a:moveTo>
                  <a:lnTo>
                    <a:pt x="3626096" y="0"/>
                  </a:lnTo>
                  <a:cubicBezTo>
                    <a:pt x="3633284" y="0"/>
                    <a:pt x="3640178" y="2856"/>
                    <a:pt x="3645261" y="7938"/>
                  </a:cubicBezTo>
                  <a:cubicBezTo>
                    <a:pt x="3650344" y="13021"/>
                    <a:pt x="3653199" y="19915"/>
                    <a:pt x="3653199" y="27103"/>
                  </a:cubicBezTo>
                  <a:lnTo>
                    <a:pt x="3653199" y="1728468"/>
                  </a:lnTo>
                  <a:cubicBezTo>
                    <a:pt x="3653199" y="1735656"/>
                    <a:pt x="3650344" y="1742550"/>
                    <a:pt x="3645261" y="1747632"/>
                  </a:cubicBezTo>
                  <a:cubicBezTo>
                    <a:pt x="3640178" y="1752715"/>
                    <a:pt x="3633284" y="1755571"/>
                    <a:pt x="3626096" y="1755571"/>
                  </a:cubicBezTo>
                  <a:lnTo>
                    <a:pt x="27103" y="1755571"/>
                  </a:lnTo>
                  <a:cubicBezTo>
                    <a:pt x="19915" y="1755571"/>
                    <a:pt x="13021" y="1752715"/>
                    <a:pt x="7938" y="1747632"/>
                  </a:cubicBezTo>
                  <a:cubicBezTo>
                    <a:pt x="2856" y="1742550"/>
                    <a:pt x="0" y="1735656"/>
                    <a:pt x="0" y="1728468"/>
                  </a:cubicBezTo>
                  <a:lnTo>
                    <a:pt x="0" y="27103"/>
                  </a:lnTo>
                  <a:cubicBezTo>
                    <a:pt x="0" y="19915"/>
                    <a:pt x="2856" y="13021"/>
                    <a:pt x="7938" y="7938"/>
                  </a:cubicBezTo>
                  <a:cubicBezTo>
                    <a:pt x="13021" y="2856"/>
                    <a:pt x="19915" y="0"/>
                    <a:pt x="27103" y="0"/>
                  </a:cubicBezTo>
                  <a:close/>
                </a:path>
              </a:pathLst>
            </a:custGeom>
            <a:solidFill>
              <a:srgbClr val="F9F5E7"/>
            </a:solidFill>
            <a:ln w="38100" cap="rnd">
              <a:solidFill>
                <a:srgbClr val="243037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3854">
            <a:off x="15326163" y="261729"/>
            <a:ext cx="3866274" cy="6858136"/>
          </a:xfrm>
          <a:custGeom>
            <a:avLst/>
            <a:gdLst/>
            <a:ahLst/>
            <a:cxnLst/>
            <a:rect r="r" b="b" t="t" l="l"/>
            <a:pathLst>
              <a:path h="6858136" w="3866274">
                <a:moveTo>
                  <a:pt x="0" y="0"/>
                </a:moveTo>
                <a:lnTo>
                  <a:pt x="3866274" y="0"/>
                </a:lnTo>
                <a:lnTo>
                  <a:pt x="3866274" y="6858136"/>
                </a:lnTo>
                <a:lnTo>
                  <a:pt x="0" y="6858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92346">
            <a:off x="-1290337" y="7635316"/>
            <a:ext cx="4638073" cy="3188675"/>
          </a:xfrm>
          <a:custGeom>
            <a:avLst/>
            <a:gdLst/>
            <a:ahLst/>
            <a:cxnLst/>
            <a:rect r="r" b="b" t="t" l="l"/>
            <a:pathLst>
              <a:path h="3188675" w="4638073">
                <a:moveTo>
                  <a:pt x="0" y="0"/>
                </a:moveTo>
                <a:lnTo>
                  <a:pt x="4638074" y="0"/>
                </a:lnTo>
                <a:lnTo>
                  <a:pt x="4638074" y="3188676"/>
                </a:lnTo>
                <a:lnTo>
                  <a:pt x="0" y="318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693" y="743993"/>
            <a:ext cx="1826793" cy="2207605"/>
          </a:xfrm>
          <a:custGeom>
            <a:avLst/>
            <a:gdLst/>
            <a:ahLst/>
            <a:cxnLst/>
            <a:rect r="r" b="b" t="t" l="l"/>
            <a:pathLst>
              <a:path h="2207605" w="1826793">
                <a:moveTo>
                  <a:pt x="0" y="0"/>
                </a:moveTo>
                <a:lnTo>
                  <a:pt x="1826794" y="0"/>
                </a:lnTo>
                <a:lnTo>
                  <a:pt x="1826794" y="2207605"/>
                </a:lnTo>
                <a:lnTo>
                  <a:pt x="0" y="2207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39136">
            <a:off x="13866286" y="7790718"/>
            <a:ext cx="3512202" cy="1922931"/>
          </a:xfrm>
          <a:custGeom>
            <a:avLst/>
            <a:gdLst/>
            <a:ahLst/>
            <a:cxnLst/>
            <a:rect r="r" b="b" t="t" l="l"/>
            <a:pathLst>
              <a:path h="1922931" w="3512202">
                <a:moveTo>
                  <a:pt x="0" y="0"/>
                </a:moveTo>
                <a:lnTo>
                  <a:pt x="3512202" y="0"/>
                </a:lnTo>
                <a:lnTo>
                  <a:pt x="3512202" y="1922931"/>
                </a:lnTo>
                <a:lnTo>
                  <a:pt x="0" y="19229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77184" y="3690797"/>
            <a:ext cx="8517956" cy="6223673"/>
          </a:xfrm>
          <a:custGeom>
            <a:avLst/>
            <a:gdLst/>
            <a:ahLst/>
            <a:cxnLst/>
            <a:rect r="r" b="b" t="t" l="l"/>
            <a:pathLst>
              <a:path h="6223673" w="8517956">
                <a:moveTo>
                  <a:pt x="0" y="0"/>
                </a:moveTo>
                <a:lnTo>
                  <a:pt x="8517957" y="0"/>
                </a:lnTo>
                <a:lnTo>
                  <a:pt x="8517957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3487" y="1847796"/>
            <a:ext cx="12328390" cy="12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9"/>
              </a:lnSpc>
            </a:pPr>
            <a:r>
              <a:rPr lang="en-US" sz="8066">
                <a:solidFill>
                  <a:srgbClr val="542BBB"/>
                </a:solidFill>
                <a:latin typeface="Cy Grotesk Key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472" y="3019823"/>
            <a:ext cx="14567843" cy="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955641"/>
                </a:solidFill>
                <a:latin typeface="TT Hoves Bold"/>
              </a:rPr>
              <a:t>ER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DAGEcIhWGXk</dc:identifier>
  <dcterms:modified xsi:type="dcterms:W3CDTF">2011-08-01T06:04:30Z</dcterms:modified>
  <cp:revision>1</cp:revision>
  <dc:title>Cream Colorful Illustration Social Media Optimization Presentation</dc:title>
</cp:coreProperties>
</file>